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58083D"/>
    <a:srgbClr val="006600"/>
    <a:srgbClr val="0000FF"/>
    <a:srgbClr val="CC6600"/>
    <a:srgbClr val="FF99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246EC-2C2F-4710-83AE-08ED6AF11096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6E29D-6983-4114-80B4-AC6446F95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246EC-2C2F-4710-83AE-08ED6AF11096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6E29D-6983-4114-80B4-AC6446F95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246EC-2C2F-4710-83AE-08ED6AF11096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6E29D-6983-4114-80B4-AC6446F95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246EC-2C2F-4710-83AE-08ED6AF11096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6E29D-6983-4114-80B4-AC6446F95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246EC-2C2F-4710-83AE-08ED6AF11096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6E29D-6983-4114-80B4-AC6446F95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246EC-2C2F-4710-83AE-08ED6AF11096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6E29D-6983-4114-80B4-AC6446F95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246EC-2C2F-4710-83AE-08ED6AF11096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6E29D-6983-4114-80B4-AC6446F95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246EC-2C2F-4710-83AE-08ED6AF11096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6E29D-6983-4114-80B4-AC6446F95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246EC-2C2F-4710-83AE-08ED6AF11096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6E29D-6983-4114-80B4-AC6446F95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246EC-2C2F-4710-83AE-08ED6AF11096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6E29D-6983-4114-80B4-AC6446F95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246EC-2C2F-4710-83AE-08ED6AF11096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6E29D-6983-4114-80B4-AC6446F95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246EC-2C2F-4710-83AE-08ED6AF11096}" type="datetimeFigureOut">
              <a:rPr lang="en-US" smtClean="0"/>
              <a:pPr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6E29D-6983-4114-80B4-AC6446F95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523999"/>
          </a:xfrm>
        </p:spPr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জাতীয়</a:t>
            </a:r>
            <a:r>
              <a:rPr lang="en-US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শুদ্ধাচার</a:t>
            </a:r>
            <a:r>
              <a:rPr lang="en-US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কৌশল</a:t>
            </a:r>
            <a:r>
              <a:rPr lang="en-US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বাস্তবায়ন</a:t>
            </a:r>
            <a:endParaRPr lang="en-US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752600"/>
            <a:ext cx="8534400" cy="3886200"/>
          </a:xfrm>
        </p:spPr>
        <p:txBody>
          <a:bodyPr/>
          <a:lstStyle/>
          <a:p>
            <a:r>
              <a:rPr lang="en-US" sz="4000" dirty="0" err="1" smtClean="0">
                <a:solidFill>
                  <a:srgbClr val="009900"/>
                </a:solidFill>
                <a:latin typeface="Nikosh" pitchFamily="2" charset="0"/>
                <a:cs typeface="Nikosh" pitchFamily="2" charset="0"/>
              </a:rPr>
              <a:t>স্টেকহোল্ডার</a:t>
            </a:r>
            <a:r>
              <a:rPr lang="en-US" sz="4000" dirty="0" smtClean="0">
                <a:solidFill>
                  <a:srgbClr val="0099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09900"/>
                </a:solidFill>
                <a:latin typeface="Nikosh" pitchFamily="2" charset="0"/>
                <a:cs typeface="Nikosh" pitchFamily="2" charset="0"/>
              </a:rPr>
              <a:t>সভা</a:t>
            </a:r>
            <a:r>
              <a:rPr lang="en-US" sz="4000" dirty="0" smtClean="0">
                <a:solidFill>
                  <a:srgbClr val="009900"/>
                </a:solidFill>
                <a:latin typeface="Nikosh" pitchFamily="2" charset="0"/>
                <a:cs typeface="Nikosh" pitchFamily="2" charset="0"/>
              </a:rPr>
              <a:t> </a:t>
            </a:r>
          </a:p>
          <a:p>
            <a:endParaRPr lang="en-US" sz="4000" dirty="0" smtClean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3600" dirty="0" err="1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সভাপতি</a:t>
            </a:r>
            <a:r>
              <a:rPr lang="en-US" sz="3600" dirty="0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:  </a:t>
            </a:r>
            <a:r>
              <a:rPr lang="en-US" sz="3600" dirty="0" err="1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জনাব</a:t>
            </a:r>
            <a:r>
              <a:rPr lang="en-US" sz="3600" dirty="0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মোঃ</a:t>
            </a:r>
            <a:r>
              <a:rPr lang="en-US" sz="3600" dirty="0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ফয়জুর</a:t>
            </a:r>
            <a:r>
              <a:rPr lang="en-US" sz="3600" dirty="0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রহমান</a:t>
            </a:r>
            <a:r>
              <a:rPr lang="en-US" sz="3600" dirty="0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চৌধুরী</a:t>
            </a:r>
            <a:endParaRPr lang="en-US" sz="3600" dirty="0" smtClean="0">
              <a:solidFill>
                <a:srgbClr val="0000FF"/>
              </a:solidFill>
              <a:latin typeface="Nikosh" pitchFamily="2" charset="0"/>
              <a:cs typeface="Nikosh" pitchFamily="2" charset="0"/>
            </a:endParaRPr>
          </a:p>
          <a:p>
            <a:pPr algn="l"/>
            <a:r>
              <a:rPr lang="en-US" sz="3600" dirty="0" smtClean="0">
                <a:latin typeface="Nikosh" pitchFamily="2" charset="0"/>
                <a:cs typeface="Nikosh" pitchFamily="2" charset="0"/>
              </a:rPr>
              <a:t>		       </a:t>
            </a:r>
            <a:r>
              <a:rPr lang="en-US" sz="3600" dirty="0" err="1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সচিব</a:t>
            </a:r>
            <a:r>
              <a:rPr lang="en-US" sz="3600" dirty="0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3600" dirty="0" err="1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বস্ত্র</a:t>
            </a:r>
            <a:r>
              <a:rPr lang="en-US" sz="3600" dirty="0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3600" dirty="0" err="1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পাট</a:t>
            </a:r>
            <a:r>
              <a:rPr lang="en-US" sz="3600" dirty="0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মন্ত্রণালয়</a:t>
            </a:r>
            <a:endParaRPr lang="en-US" sz="3600" dirty="0">
              <a:solidFill>
                <a:srgbClr val="006600"/>
              </a:solidFill>
              <a:latin typeface="Nikosh" pitchFamily="2" charset="0"/>
              <a:cs typeface="Nikosh" pitchFamily="2" charset="0"/>
            </a:endParaRPr>
          </a:p>
          <a:p>
            <a:pPr algn="l"/>
            <a:r>
              <a:rPr lang="en-US" sz="3600" dirty="0" smtClean="0">
                <a:latin typeface="Nikosh" pitchFamily="2" charset="0"/>
                <a:cs typeface="Nikosh" pitchFamily="2" charset="0"/>
              </a:rPr>
              <a:t>		</a:t>
            </a:r>
            <a:r>
              <a:rPr lang="en-US" sz="3600" smtClean="0">
                <a:latin typeface="Nikosh" pitchFamily="2" charset="0"/>
                <a:cs typeface="Nikosh" pitchFamily="2" charset="0"/>
              </a:rPr>
              <a:t>	</a:t>
            </a:r>
            <a:endParaRPr lang="en-US" sz="3600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শুদ্ধাচার</a:t>
            </a:r>
            <a:r>
              <a:rPr lang="en-US" dirty="0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বাস্তবায়নে</a:t>
            </a:r>
            <a:r>
              <a:rPr lang="en-US" dirty="0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সরকারের</a:t>
            </a:r>
            <a:r>
              <a:rPr lang="en-US" dirty="0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রূপকল্প</a:t>
            </a:r>
            <a:r>
              <a:rPr lang="en-US" dirty="0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dirty="0" err="1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অভিলক্ষ্য</a:t>
            </a:r>
            <a:endParaRPr lang="en-US" dirty="0">
              <a:solidFill>
                <a:srgbClr val="0066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রূপকল্পঃ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en-US" dirty="0" err="1" smtClean="0">
                <a:solidFill>
                  <a:srgbClr val="CC6600"/>
                </a:solidFill>
                <a:latin typeface="Nikosh" pitchFamily="2" charset="0"/>
                <a:cs typeface="Nikosh" pitchFamily="2" charset="0"/>
              </a:rPr>
              <a:t>সুখী-সমৃদ্ধ</a:t>
            </a:r>
            <a:r>
              <a:rPr lang="en-US" dirty="0" smtClean="0">
                <a:solidFill>
                  <a:srgbClr val="CC66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CC6600"/>
                </a:solidFill>
                <a:latin typeface="Nikosh" pitchFamily="2" charset="0"/>
                <a:cs typeface="Nikosh" pitchFamily="2" charset="0"/>
              </a:rPr>
              <a:t>সোনার</a:t>
            </a:r>
            <a:r>
              <a:rPr lang="en-US" dirty="0" smtClean="0">
                <a:solidFill>
                  <a:srgbClr val="CC66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CC6600"/>
                </a:solidFill>
                <a:latin typeface="Nikosh" pitchFamily="2" charset="0"/>
                <a:cs typeface="Nikosh" pitchFamily="2" charset="0"/>
              </a:rPr>
              <a:t>বাংলা</a:t>
            </a:r>
            <a:r>
              <a:rPr lang="en-US" dirty="0">
                <a:solidFill>
                  <a:srgbClr val="CC6600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dirty="0" smtClean="0">
              <a:solidFill>
                <a:srgbClr val="CC6600"/>
              </a:solidFill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অভিলক্ষ্যঃ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en-US" dirty="0" err="1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রাষ্ট্রীয়</a:t>
            </a:r>
            <a:r>
              <a:rPr lang="en-US" dirty="0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প্রতিষ্ঠান</a:t>
            </a:r>
            <a:r>
              <a:rPr lang="en-US" dirty="0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dirty="0" err="1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সমাজে</a:t>
            </a:r>
            <a:r>
              <a:rPr lang="en-US" dirty="0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সুশাসন</a:t>
            </a:r>
            <a:r>
              <a:rPr lang="en-US" dirty="0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প্রতিষ্ঠা</a:t>
            </a:r>
            <a:r>
              <a:rPr lang="en-US" dirty="0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শুদ্ধাচার</a:t>
            </a:r>
            <a:r>
              <a:rPr lang="en-US" dirty="0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কৌশল</a:t>
            </a:r>
            <a:r>
              <a:rPr lang="en-US" dirty="0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বাস্তবায়নে</a:t>
            </a:r>
            <a:r>
              <a:rPr lang="en-US" dirty="0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বস্ত্র</a:t>
            </a:r>
            <a:r>
              <a:rPr lang="en-US" dirty="0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dirty="0" err="1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পাট</a:t>
            </a:r>
            <a:r>
              <a:rPr lang="en-US" dirty="0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মন্ত্রণালয়ে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algn="ctr"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গৃহীত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পদক্ষেপ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</a:p>
          <a:p>
            <a:r>
              <a:rPr lang="en-US" sz="3600" dirty="0" err="1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নৈতিকতা</a:t>
            </a:r>
            <a:r>
              <a:rPr lang="en-US" sz="3600" dirty="0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কমিটি</a:t>
            </a:r>
            <a:r>
              <a:rPr lang="en-US" sz="3600" dirty="0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গঠন</a:t>
            </a:r>
            <a:endParaRPr lang="en-US" sz="3600" dirty="0" smtClean="0">
              <a:solidFill>
                <a:srgbClr val="58083D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3600" dirty="0" err="1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মন্ত্রণালয়</a:t>
            </a:r>
            <a:r>
              <a:rPr lang="en-US" sz="3600" dirty="0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3600" dirty="0" err="1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দপ্তর</a:t>
            </a:r>
            <a:r>
              <a:rPr lang="en-US" sz="3600" dirty="0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সংস্হার</a:t>
            </a:r>
            <a:r>
              <a:rPr lang="en-US" sz="3600" dirty="0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ফোকাল</a:t>
            </a:r>
            <a:r>
              <a:rPr lang="en-US" sz="3600" dirty="0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পার্সণ</a:t>
            </a:r>
            <a:r>
              <a:rPr lang="en-US" sz="3600" dirty="0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মনোনয়ন</a:t>
            </a:r>
            <a:endParaRPr lang="en-US" sz="3600" dirty="0" smtClean="0">
              <a:solidFill>
                <a:srgbClr val="58083D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3600" dirty="0" err="1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কর্মকর্তা</a:t>
            </a:r>
            <a:r>
              <a:rPr lang="en-US" sz="3600" dirty="0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3600" dirty="0" err="1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কর্মচারীদরে</a:t>
            </a:r>
            <a:r>
              <a:rPr lang="en-US" sz="3600" dirty="0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প্রশিক্ষণ</a:t>
            </a:r>
            <a:r>
              <a:rPr lang="en-US" sz="3600" dirty="0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প্রদান</a:t>
            </a:r>
            <a:endParaRPr lang="en-US" sz="3600" dirty="0" smtClean="0">
              <a:solidFill>
                <a:srgbClr val="58083D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3600" dirty="0" err="1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শুদ্ধাচার</a:t>
            </a:r>
            <a:r>
              <a:rPr lang="en-US" sz="3600" dirty="0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কৌশল</a:t>
            </a:r>
            <a:r>
              <a:rPr lang="en-US" sz="3600" dirty="0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বাস্তবায়ন</a:t>
            </a:r>
            <a:r>
              <a:rPr lang="en-US" sz="3600" dirty="0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কর্মপরিকল্পনা</a:t>
            </a:r>
            <a:r>
              <a:rPr lang="en-US" sz="3600" dirty="0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প্রণয়ন</a:t>
            </a:r>
            <a:endParaRPr lang="en-US" sz="3600" dirty="0" smtClean="0">
              <a:solidFill>
                <a:srgbClr val="58083D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3600" dirty="0" err="1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শুদ্ধাচার</a:t>
            </a:r>
            <a:r>
              <a:rPr lang="en-US" sz="3600" dirty="0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কৌশল</a:t>
            </a:r>
            <a:r>
              <a:rPr lang="en-US" sz="3600" dirty="0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বাস্তবায়ন</a:t>
            </a:r>
            <a:r>
              <a:rPr lang="en-US" sz="3600" dirty="0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পরীবিক্ষণ</a:t>
            </a:r>
            <a:r>
              <a:rPr lang="en-US" sz="3600" dirty="0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কাঠামো</a:t>
            </a:r>
            <a:r>
              <a:rPr lang="en-US" sz="3600" dirty="0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প্রণয়ন</a:t>
            </a:r>
            <a:endParaRPr lang="en-US" sz="3600" dirty="0" smtClean="0">
              <a:solidFill>
                <a:srgbClr val="58083D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3600" dirty="0" err="1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মন্ত্রিপরিষদ</a:t>
            </a:r>
            <a:r>
              <a:rPr lang="en-US" sz="3600" dirty="0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বিভাগে</a:t>
            </a:r>
            <a:r>
              <a:rPr lang="en-US" sz="3600" dirty="0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পাক্ষিক</a:t>
            </a:r>
            <a:r>
              <a:rPr lang="en-US" sz="3600" dirty="0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প্রতিবেদন</a:t>
            </a:r>
            <a:r>
              <a:rPr lang="en-US" sz="3600" dirty="0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প্রেরণ</a:t>
            </a:r>
            <a:r>
              <a:rPr lang="en-US" sz="3600" dirty="0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 ।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algn="ctr">
              <a:buNone/>
            </a:pPr>
            <a:endParaRPr lang="en-US" dirty="0">
              <a:latin typeface="Nikosh" pitchFamily="2" charset="0"/>
              <a:cs typeface="Nikosh" pitchFamily="2" charset="0"/>
            </a:endParaRPr>
          </a:p>
          <a:p>
            <a:pPr algn="ctr">
              <a:buNone/>
            </a:pPr>
            <a:r>
              <a:rPr lang="en-US" sz="3600" b="1" dirty="0" err="1" smtClean="0">
                <a:solidFill>
                  <a:srgbClr val="FF9900"/>
                </a:solidFill>
                <a:latin typeface="Nikosh" pitchFamily="2" charset="0"/>
                <a:cs typeface="Nikosh" pitchFamily="2" charset="0"/>
              </a:rPr>
              <a:t>সোনার</a:t>
            </a:r>
            <a:r>
              <a:rPr lang="en-US" sz="3600" b="1" dirty="0" smtClean="0">
                <a:solidFill>
                  <a:srgbClr val="FF99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Nikosh" pitchFamily="2" charset="0"/>
                <a:cs typeface="Nikosh" pitchFamily="2" charset="0"/>
              </a:rPr>
              <a:t>বাংলা</a:t>
            </a:r>
            <a:r>
              <a:rPr lang="en-US" sz="3600" b="1" dirty="0" smtClean="0">
                <a:solidFill>
                  <a:srgbClr val="FF99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Nikosh" pitchFamily="2" charset="0"/>
                <a:cs typeface="Nikosh" pitchFamily="2" charset="0"/>
              </a:rPr>
              <a:t>গড়ার</a:t>
            </a:r>
            <a:r>
              <a:rPr lang="en-US" sz="3600" b="1" dirty="0" smtClean="0">
                <a:solidFill>
                  <a:srgbClr val="FF99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Nikosh" pitchFamily="2" charset="0"/>
                <a:cs typeface="Nikosh" pitchFamily="2" charset="0"/>
              </a:rPr>
              <a:t>প্রত্যয়</a:t>
            </a:r>
            <a:endParaRPr lang="en-US" sz="3600" b="1" dirty="0" smtClean="0">
              <a:solidFill>
                <a:srgbClr val="FF9900"/>
              </a:solidFill>
              <a:latin typeface="Nikosh" pitchFamily="2" charset="0"/>
              <a:cs typeface="Nikosh" pitchFamily="2" charset="0"/>
            </a:endParaRPr>
          </a:p>
          <a:p>
            <a:pPr algn="ctr">
              <a:buNone/>
            </a:pPr>
            <a:endParaRPr lang="en-US" dirty="0">
              <a:latin typeface="Nikosh" pitchFamily="2" charset="0"/>
              <a:cs typeface="Nikosh" pitchFamily="2" charset="0"/>
            </a:endParaRPr>
          </a:p>
          <a:p>
            <a:pPr algn="ctr">
              <a:buNone/>
            </a:pPr>
            <a:r>
              <a:rPr lang="en-US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জাতীয়</a:t>
            </a:r>
            <a:r>
              <a:rPr lang="en-US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শুদ্ধাচার</a:t>
            </a:r>
            <a:r>
              <a:rPr lang="en-US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কৌশল</a:t>
            </a:r>
            <a:endParaRPr lang="en-US" dirty="0" smtClean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  <a:p>
            <a:pPr algn="ctr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National Integrity Strategy of Bangladesh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026" name="Picture 2" descr="C:\Users\User\Desktop\Extra\ban-gov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45370" y="609600"/>
            <a:ext cx="2692400" cy="21045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  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ভূমিকা</a:t>
            </a:r>
            <a:endParaRPr lang="en-US" sz="4000" dirty="0" smtClean="0">
              <a:latin typeface="Nikosh" pitchFamily="2" charset="0"/>
              <a:cs typeface="Nikosh" pitchFamily="2" charset="0"/>
            </a:endParaRPr>
          </a:p>
          <a:p>
            <a:pPr algn="just">
              <a:buNone/>
            </a:pPr>
            <a:r>
              <a:rPr lang="en-US" sz="40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গণপ্রজাতন্ত্রী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বাংলাদেশ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সরকার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২০২১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সালের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মধ্যে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এ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দেশকে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ক্ষুধা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বেকারত্ব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অশিক্ষা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বঞ্চণা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দারিদ্র্যমুক্ত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বাংলাদেশ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গড়ার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লক্ষ্যে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“রূপকল্প-২০২১”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গ্রহণ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করেছে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ফলে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দেশে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শান্তি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সুখ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সৌন্দর্য্য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সমৃদ্ধি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বিরাজ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করবে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দেশে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সকল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নাগরিকের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আইনের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শাসন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মৌলিক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অধিকার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রাজনৈতিক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অর্থনৈতিক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সামাজিক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সাম্য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স্বাধীনতা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সুবিচার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নিশ্চিত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।  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8229600" cy="4952999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80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4200" dirty="0" err="1" smtClean="0">
                <a:latin typeface="Nikosh" pitchFamily="2" charset="0"/>
                <a:cs typeface="Nikosh" pitchFamily="2" charset="0"/>
              </a:rPr>
              <a:t>শুদ্ধাচারের</a:t>
            </a:r>
            <a:r>
              <a:rPr lang="en-US" sz="4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200" dirty="0" err="1" smtClean="0">
                <a:latin typeface="Nikosh" pitchFamily="2" charset="0"/>
                <a:cs typeface="Nikosh" pitchFamily="2" charset="0"/>
              </a:rPr>
              <a:t>ধারণা</a:t>
            </a:r>
            <a:r>
              <a:rPr lang="en-US" sz="4200" dirty="0" smtClean="0">
                <a:latin typeface="Nikosh" pitchFamily="2" charset="0"/>
                <a:cs typeface="Nikosh" pitchFamily="2" charset="0"/>
              </a:rPr>
              <a:t> : </a:t>
            </a:r>
            <a:r>
              <a:rPr lang="en-US" sz="4200" dirty="0" err="1" smtClean="0">
                <a:latin typeface="Nikosh" pitchFamily="2" charset="0"/>
                <a:cs typeface="Nikosh" pitchFamily="2" charset="0"/>
              </a:rPr>
              <a:t>ব্যক্তি</a:t>
            </a:r>
            <a:r>
              <a:rPr lang="en-US" sz="4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200" dirty="0" err="1" smtClean="0">
                <a:latin typeface="Nikosh" pitchFamily="2" charset="0"/>
                <a:cs typeface="Nikosh" pitchFamily="2" charset="0"/>
              </a:rPr>
              <a:t>পর্যায়</a:t>
            </a:r>
            <a:endParaRPr lang="en-US" sz="4200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4600" dirty="0" smtClean="0">
              <a:latin typeface="Nikosh" pitchFamily="2" charset="0"/>
              <a:cs typeface="Nikosh" pitchFamily="2" charset="0"/>
            </a:endParaRPr>
          </a:p>
          <a:p>
            <a:pPr algn="just">
              <a:buNone/>
            </a:pPr>
            <a:r>
              <a:rPr lang="en-US" sz="46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en-US" sz="4200" dirty="0" err="1" smtClean="0">
                <a:latin typeface="Nikosh" pitchFamily="2" charset="0"/>
                <a:cs typeface="Nikosh" pitchFamily="2" charset="0"/>
              </a:rPr>
              <a:t>শুদ্ধাচার</a:t>
            </a:r>
            <a:r>
              <a:rPr lang="en-US" sz="4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200" dirty="0" err="1" smtClean="0">
                <a:latin typeface="Nikosh" pitchFamily="2" charset="0"/>
                <a:cs typeface="Nikosh" pitchFamily="2" charset="0"/>
              </a:rPr>
              <a:t>বলতে</a:t>
            </a:r>
            <a:r>
              <a:rPr lang="en-US" sz="4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200" dirty="0" err="1" smtClean="0">
                <a:latin typeface="Nikosh" pitchFamily="2" charset="0"/>
                <a:cs typeface="Nikosh" pitchFamily="2" charset="0"/>
              </a:rPr>
              <a:t>সাধারণভাবে</a:t>
            </a:r>
            <a:r>
              <a:rPr lang="en-US" sz="4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200" dirty="0" err="1" smtClean="0">
                <a:latin typeface="Nikosh" pitchFamily="2" charset="0"/>
                <a:cs typeface="Nikosh" pitchFamily="2" charset="0"/>
              </a:rPr>
              <a:t>নৈতিকতা</a:t>
            </a:r>
            <a:r>
              <a:rPr lang="en-US" sz="42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4200" dirty="0" err="1" smtClean="0">
                <a:latin typeface="Nikosh" pitchFamily="2" charset="0"/>
                <a:cs typeface="Nikosh" pitchFamily="2" charset="0"/>
              </a:rPr>
              <a:t>সততা</a:t>
            </a:r>
            <a:r>
              <a:rPr lang="en-US" sz="4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200" dirty="0" err="1" smtClean="0">
                <a:latin typeface="Nikosh" pitchFamily="2" charset="0"/>
                <a:cs typeface="Nikosh" pitchFamily="2" charset="0"/>
              </a:rPr>
              <a:t>দ্বারা</a:t>
            </a:r>
            <a:r>
              <a:rPr lang="en-US" sz="4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200" dirty="0" err="1" smtClean="0">
                <a:latin typeface="Nikosh" pitchFamily="2" charset="0"/>
                <a:cs typeface="Nikosh" pitchFamily="2" charset="0"/>
              </a:rPr>
              <a:t>প্রভাবিত</a:t>
            </a:r>
            <a:r>
              <a:rPr lang="en-US" sz="4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200" dirty="0" err="1" smtClean="0">
                <a:latin typeface="Nikosh" pitchFamily="2" charset="0"/>
                <a:cs typeface="Nikosh" pitchFamily="2" charset="0"/>
              </a:rPr>
              <a:t>আচরণগত</a:t>
            </a:r>
            <a:r>
              <a:rPr lang="en-US" sz="4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200" dirty="0" err="1" smtClean="0">
                <a:latin typeface="Nikosh" pitchFamily="2" charset="0"/>
                <a:cs typeface="Nikosh" pitchFamily="2" charset="0"/>
              </a:rPr>
              <a:t>উৎকর্ষ</a:t>
            </a:r>
            <a:r>
              <a:rPr lang="en-US" sz="4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200" dirty="0" err="1" smtClean="0">
                <a:latin typeface="Nikosh" pitchFamily="2" charset="0"/>
                <a:cs typeface="Nikosh" pitchFamily="2" charset="0"/>
              </a:rPr>
              <a:t>বোঝায়</a:t>
            </a:r>
            <a:r>
              <a:rPr lang="en-US" sz="42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4200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sz="4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200" dirty="0" err="1" smtClean="0">
                <a:latin typeface="Nikosh" pitchFamily="2" charset="0"/>
                <a:cs typeface="Nikosh" pitchFamily="2" charset="0"/>
              </a:rPr>
              <a:t>দ্বারা</a:t>
            </a:r>
            <a:r>
              <a:rPr lang="en-US" sz="4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200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4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200" dirty="0" err="1" smtClean="0">
                <a:latin typeface="Nikosh" pitchFamily="2" charset="0"/>
                <a:cs typeface="Nikosh" pitchFamily="2" charset="0"/>
              </a:rPr>
              <a:t>সমাজের</a:t>
            </a:r>
            <a:r>
              <a:rPr lang="en-US" sz="4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200" dirty="0" err="1" smtClean="0">
                <a:latin typeface="Nikosh" pitchFamily="2" charset="0"/>
                <a:cs typeface="Nikosh" pitchFamily="2" charset="0"/>
              </a:rPr>
              <a:t>কালোত্তীর্ণ</a:t>
            </a:r>
            <a:r>
              <a:rPr lang="en-US" sz="4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200" dirty="0" err="1" smtClean="0">
                <a:latin typeface="Nikosh" pitchFamily="2" charset="0"/>
                <a:cs typeface="Nikosh" pitchFamily="2" charset="0"/>
              </a:rPr>
              <a:t>মানদন্ড</a:t>
            </a:r>
            <a:r>
              <a:rPr lang="en-US" sz="42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4200" dirty="0" err="1" smtClean="0">
                <a:latin typeface="Nikosh" pitchFamily="2" charset="0"/>
                <a:cs typeface="Nikosh" pitchFamily="2" charset="0"/>
              </a:rPr>
              <a:t>নীতি</a:t>
            </a:r>
            <a:r>
              <a:rPr lang="en-US" sz="42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4200" dirty="0" err="1" smtClean="0">
                <a:latin typeface="Nikosh" pitchFamily="2" charset="0"/>
                <a:cs typeface="Nikosh" pitchFamily="2" charset="0"/>
              </a:rPr>
              <a:t>প্রথার</a:t>
            </a:r>
            <a:r>
              <a:rPr lang="en-US" sz="4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200" dirty="0" err="1" smtClean="0">
                <a:latin typeface="Nikosh" pitchFamily="2" charset="0"/>
                <a:cs typeface="Nikosh" pitchFamily="2" charset="0"/>
              </a:rPr>
              <a:t>প্রতি</a:t>
            </a:r>
            <a:r>
              <a:rPr lang="en-US" sz="4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200" dirty="0" err="1" smtClean="0">
                <a:latin typeface="Nikosh" pitchFamily="2" charset="0"/>
                <a:cs typeface="Nikosh" pitchFamily="2" charset="0"/>
              </a:rPr>
              <a:t>মানুষের</a:t>
            </a:r>
            <a:r>
              <a:rPr lang="en-US" sz="4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200" dirty="0" err="1" smtClean="0">
                <a:latin typeface="Nikosh" pitchFamily="2" charset="0"/>
                <a:cs typeface="Nikosh" pitchFamily="2" charset="0"/>
              </a:rPr>
              <a:t>আনুগত্যও</a:t>
            </a:r>
            <a:r>
              <a:rPr lang="en-US" sz="4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200" dirty="0" err="1" smtClean="0">
                <a:latin typeface="Nikosh" pitchFamily="2" charset="0"/>
                <a:cs typeface="Nikosh" pitchFamily="2" charset="0"/>
              </a:rPr>
              <a:t>বোঝানো</a:t>
            </a:r>
            <a:r>
              <a:rPr lang="en-US" sz="4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2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42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4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ব্যক্তি</a:t>
            </a:r>
            <a:r>
              <a:rPr lang="en-US" sz="4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পর্যায়ে</a:t>
            </a:r>
            <a:r>
              <a:rPr lang="en-US" sz="4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এর</a:t>
            </a:r>
            <a:r>
              <a:rPr lang="en-US" sz="4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অর্থ</a:t>
            </a:r>
            <a:r>
              <a:rPr lang="en-US" sz="4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হল</a:t>
            </a:r>
            <a:r>
              <a:rPr lang="en-US" sz="4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কর্তব্যনিষ্ঠা</a:t>
            </a:r>
            <a:r>
              <a:rPr lang="en-US" sz="4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4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সততা</a:t>
            </a:r>
            <a:r>
              <a:rPr lang="en-US" sz="4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4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তথা</a:t>
            </a:r>
            <a:r>
              <a:rPr lang="en-US" sz="4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2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চরিত্রনিষ্ঠা</a:t>
            </a:r>
            <a:r>
              <a:rPr lang="en-US" sz="42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4200" dirty="0" err="1" smtClean="0">
                <a:latin typeface="Nikosh" pitchFamily="2" charset="0"/>
                <a:cs typeface="Nikosh" pitchFamily="2" charset="0"/>
              </a:rPr>
              <a:t>শুদ্ধাচার</a:t>
            </a:r>
            <a:r>
              <a:rPr lang="en-US" sz="4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200" dirty="0" err="1" smtClean="0">
                <a:latin typeface="Nikosh" pitchFamily="2" charset="0"/>
                <a:cs typeface="Nikosh" pitchFamily="2" charset="0"/>
              </a:rPr>
              <a:t>কৌশলপত্রে</a:t>
            </a:r>
            <a:r>
              <a:rPr lang="en-US" sz="4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200" dirty="0" err="1" smtClean="0">
                <a:latin typeface="Nikosh" pitchFamily="2" charset="0"/>
                <a:cs typeface="Nikosh" pitchFamily="2" charset="0"/>
              </a:rPr>
              <a:t>শুদ্ধাচারের</a:t>
            </a:r>
            <a:r>
              <a:rPr lang="en-US" sz="4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200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sz="4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200" dirty="0" err="1" smtClean="0">
                <a:latin typeface="Nikosh" pitchFamily="2" charset="0"/>
                <a:cs typeface="Nikosh" pitchFamily="2" charset="0"/>
              </a:rPr>
              <a:t>অর্থকেই</a:t>
            </a:r>
            <a:r>
              <a:rPr lang="en-US" sz="4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200" dirty="0" err="1" smtClean="0">
                <a:latin typeface="Nikosh" pitchFamily="2" charset="0"/>
                <a:cs typeface="Nikosh" pitchFamily="2" charset="0"/>
              </a:rPr>
              <a:t>গ্রহণ</a:t>
            </a:r>
            <a:r>
              <a:rPr lang="en-US" sz="4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200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4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200" dirty="0" err="1" smtClean="0">
                <a:latin typeface="Nikosh" pitchFamily="2" charset="0"/>
                <a:cs typeface="Nikosh" pitchFamily="2" charset="0"/>
              </a:rPr>
              <a:t>হয়েছে</a:t>
            </a:r>
            <a:r>
              <a:rPr lang="en-US" sz="4200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 algn="just">
              <a:buNone/>
            </a:pPr>
            <a:endParaRPr lang="en-US" sz="7000" dirty="0" smtClean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1"/>
            <a:ext cx="8229600" cy="54864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শুদ্ধাচারের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ধারণা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: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প্রতিষ্ঠান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পর্যায়</a:t>
            </a: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 algn="just">
              <a:buNone/>
            </a:pPr>
            <a:r>
              <a:rPr lang="en-US" sz="4300" dirty="0" smtClean="0">
                <a:latin typeface="Nikosh" pitchFamily="2" charset="0"/>
                <a:cs typeface="Nikosh" pitchFamily="2" charset="0"/>
              </a:rPr>
              <a:t>  </a:t>
            </a:r>
          </a:p>
          <a:p>
            <a:pPr algn="just">
              <a:buNone/>
            </a:pPr>
            <a:r>
              <a:rPr lang="en-US" sz="4300" dirty="0" smtClean="0">
                <a:latin typeface="Nikosh" pitchFamily="2" charset="0"/>
                <a:cs typeface="Nikosh" pitchFamily="2" charset="0"/>
              </a:rPr>
              <a:t>  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ব্যক্তির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সমষ্টিতেই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প্রতিষ্ঠান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সৃষ্টি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তাদের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সম্মিলিত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লক্ষ্যই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প্রতিষ্ঠানের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লক্ষ্যে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প্রতিফলিত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39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প্রাতিষ্ঠানিক</a:t>
            </a:r>
            <a:r>
              <a:rPr lang="en-US" sz="39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শুদ্ধাচার</a:t>
            </a:r>
            <a:r>
              <a:rPr lang="en-US" sz="39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প্রতিষ্ঠায়</a:t>
            </a:r>
            <a:r>
              <a:rPr lang="en-US" sz="39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ব্যক্তি</a:t>
            </a:r>
            <a:r>
              <a:rPr lang="en-US" sz="39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পর্যায়ে</a:t>
            </a:r>
            <a:r>
              <a:rPr lang="en-US" sz="39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শুদ্ধাচার</a:t>
            </a:r>
            <a:r>
              <a:rPr lang="en-US" sz="39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অনুশীলন</a:t>
            </a:r>
            <a:r>
              <a:rPr lang="en-US" sz="39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অত্যন্ত</a:t>
            </a:r>
            <a:r>
              <a:rPr lang="en-US" sz="39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গুরুত্বপূর্ণ</a:t>
            </a:r>
            <a:r>
              <a:rPr lang="en-US" sz="39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; </a:t>
            </a:r>
            <a:r>
              <a:rPr lang="en-US" sz="39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সমন্বিত</a:t>
            </a:r>
            <a:r>
              <a:rPr lang="en-US" sz="39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রূপ</a:t>
            </a:r>
            <a:r>
              <a:rPr lang="en-US" sz="39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হিসাবে</a:t>
            </a:r>
            <a:r>
              <a:rPr lang="en-US" sz="39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প্রাতিষ্ঠানিক</a:t>
            </a:r>
            <a:r>
              <a:rPr lang="en-US" sz="39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শুদ্ধাচার</a:t>
            </a:r>
            <a:r>
              <a:rPr lang="en-US" sz="39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অনুশীলনও</a:t>
            </a:r>
            <a:r>
              <a:rPr lang="en-US" sz="39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জরুরি</a:t>
            </a:r>
            <a:r>
              <a:rPr lang="en-US" sz="39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pPr algn="just">
              <a:buNone/>
            </a:pP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algn="just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>
              <a:buNone/>
            </a:pP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8229600" cy="5333999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শুদ্ধাচারের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ধারণা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: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রাষ্ট্রীয়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পর্যায়</a:t>
            </a:r>
            <a:endParaRPr lang="en-US" sz="3600" dirty="0" smtClean="0">
              <a:latin typeface="Nikosh" pitchFamily="2" charset="0"/>
              <a:cs typeface="Nikosh" pitchFamily="2" charset="0"/>
            </a:endParaRPr>
          </a:p>
          <a:p>
            <a:pPr algn="just">
              <a:buNone/>
            </a:pPr>
            <a:r>
              <a:rPr lang="en-US" dirty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 </a:t>
            </a:r>
            <a:r>
              <a:rPr lang="en-US" sz="39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রাষ্ট্রীয়</a:t>
            </a:r>
            <a:r>
              <a:rPr lang="en-US" sz="39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আইনকানুন</a:t>
            </a:r>
            <a:r>
              <a:rPr lang="en-US" sz="39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39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অন্যান্য</a:t>
            </a:r>
            <a:r>
              <a:rPr lang="en-US" sz="39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প্রাতিষ্ঠানিক</a:t>
            </a:r>
            <a:r>
              <a:rPr lang="en-US" sz="39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নিয়মনীতি</a:t>
            </a:r>
            <a:r>
              <a:rPr lang="en-US" sz="39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39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দর্শন</a:t>
            </a:r>
            <a:r>
              <a:rPr lang="en-US" sz="39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এমনভাবে</a:t>
            </a:r>
            <a:r>
              <a:rPr lang="en-US" sz="39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প্রণীত</a:t>
            </a:r>
            <a:r>
              <a:rPr lang="en-US" sz="39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39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অনুসৃত</a:t>
            </a:r>
            <a:r>
              <a:rPr lang="en-US" sz="39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হওয়া</a:t>
            </a:r>
            <a:r>
              <a:rPr lang="en-US" sz="39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প্রয়োজন</a:t>
            </a:r>
            <a:r>
              <a:rPr lang="en-US" sz="39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যাতে</a:t>
            </a:r>
            <a:r>
              <a:rPr lang="en-US" sz="39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এগুলি</a:t>
            </a:r>
            <a:r>
              <a:rPr lang="en-US" sz="39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শুদ্ধাচারী</a:t>
            </a:r>
            <a:r>
              <a:rPr lang="en-US" sz="39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জীবন</a:t>
            </a:r>
            <a:r>
              <a:rPr lang="en-US" sz="39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প্রতিষ্ঠায়</a:t>
            </a:r>
            <a:r>
              <a:rPr lang="en-US" sz="39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সহায়ক</a:t>
            </a:r>
            <a:r>
              <a:rPr lang="en-US" sz="39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হয়</a:t>
            </a:r>
            <a:r>
              <a:rPr lang="en-US" sz="39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বাংলাদেশের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সমাজ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বিভিন্ন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খাত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যথা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রাষ্ট্র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ব্যবসা-প্রতিষ্ঠান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সুশীল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সমাজে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বিভিন্ন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আইনকানুন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নিয়মনীতি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ঐতিহ্য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সংস্কৃতি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পালন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লালন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শুদ্ধাচার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অনুশীলন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চলেছে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সময়ের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চাহিদা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অনুযায়ী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তাতে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সংস্কার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উন্নয়ন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সাধন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900" dirty="0" err="1" smtClean="0">
                <a:latin typeface="Nikosh" pitchFamily="2" charset="0"/>
                <a:cs typeface="Nikosh" pitchFamily="2" charset="0"/>
              </a:rPr>
              <a:t>করছে</a:t>
            </a:r>
            <a:r>
              <a:rPr lang="en-US" sz="39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3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বাংলাদেশের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সংবিধান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শুদ্ধাচার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  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বাংলাদেশের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সংবিধানের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চেতনা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নির্দেশ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, </a:t>
            </a:r>
          </a:p>
          <a:p>
            <a:pPr>
              <a:buNone/>
            </a:pP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বাংলাদেশ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ন্যায়ভিত্তিক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শুদ্ধাচারী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সমাজ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; </a:t>
            </a: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নাগরিকবৃন্দ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পরিবার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রাষ্ট্রীয়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ব্যবসা-প্রতাষ্ঠান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সুশিল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সমাজও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দুর্নীতিমুক্ত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শুদ্ধাচারী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।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সরকারের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মূল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নীতি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সংবিধানরে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মূল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নীতির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আলোকে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সরকারের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মূল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নীতি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হলো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:</a:t>
            </a:r>
          </a:p>
          <a:p>
            <a:pPr>
              <a:buNone/>
            </a:pP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</a:t>
            </a:r>
          </a:p>
          <a:p>
            <a:pPr algn="just">
              <a:buNone/>
            </a:pPr>
            <a:r>
              <a:rPr lang="en-US" sz="3600" b="1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  </a:t>
            </a:r>
            <a:r>
              <a:rPr lang="en-US" sz="3600" b="1" dirty="0" err="1" smtClean="0">
                <a:solidFill>
                  <a:srgbClr val="009900"/>
                </a:solidFill>
                <a:latin typeface="Nikosh" pitchFamily="2" charset="0"/>
                <a:cs typeface="Nikosh" pitchFamily="2" charset="0"/>
              </a:rPr>
              <a:t>রাষ্ট্র</a:t>
            </a:r>
            <a:r>
              <a:rPr lang="en-US" sz="3600" b="1" dirty="0" smtClean="0">
                <a:solidFill>
                  <a:srgbClr val="009900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3600" b="1" dirty="0" err="1" smtClean="0">
                <a:solidFill>
                  <a:srgbClr val="009900"/>
                </a:solidFill>
                <a:latin typeface="Nikosh" pitchFamily="2" charset="0"/>
                <a:cs typeface="Nikosh" pitchFamily="2" charset="0"/>
              </a:rPr>
              <a:t>সমাজে</a:t>
            </a:r>
            <a:r>
              <a:rPr lang="en-US" sz="3600" b="1" dirty="0" smtClean="0">
                <a:solidFill>
                  <a:srgbClr val="0099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Nikosh" pitchFamily="2" charset="0"/>
                <a:cs typeface="Nikosh" pitchFamily="2" charset="0"/>
              </a:rPr>
              <a:t>কার্যকরভাবে</a:t>
            </a:r>
            <a:r>
              <a:rPr lang="en-US" sz="3600" b="1" dirty="0" smtClean="0">
                <a:solidFill>
                  <a:srgbClr val="0099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Nikosh" pitchFamily="2" charset="0"/>
                <a:cs typeface="Nikosh" pitchFamily="2" charset="0"/>
              </a:rPr>
              <a:t>ন্যায়</a:t>
            </a:r>
            <a:r>
              <a:rPr lang="en-US" sz="3600" b="1" dirty="0" smtClean="0">
                <a:solidFill>
                  <a:srgbClr val="009900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3600" b="1" dirty="0" err="1" smtClean="0">
                <a:solidFill>
                  <a:srgbClr val="009900"/>
                </a:solidFill>
                <a:latin typeface="Nikosh" pitchFamily="2" charset="0"/>
                <a:cs typeface="Nikosh" pitchFamily="2" charset="0"/>
              </a:rPr>
              <a:t>সততা</a:t>
            </a:r>
            <a:r>
              <a:rPr lang="en-US" sz="3600" b="1" dirty="0" smtClean="0">
                <a:solidFill>
                  <a:srgbClr val="0099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Nikosh" pitchFamily="2" charset="0"/>
                <a:cs typeface="Nikosh" pitchFamily="2" charset="0"/>
              </a:rPr>
              <a:t>প্রতিষ্ঠা</a:t>
            </a:r>
            <a:r>
              <a:rPr lang="en-US" sz="3600" b="1" dirty="0" smtClean="0">
                <a:solidFill>
                  <a:srgbClr val="0099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Nikosh" pitchFamily="2" charset="0"/>
                <a:cs typeface="Nikosh" pitchFamily="2" charset="0"/>
              </a:rPr>
              <a:t>এবং</a:t>
            </a:r>
            <a:r>
              <a:rPr lang="en-US" sz="3600" b="1" dirty="0" smtClean="0">
                <a:solidFill>
                  <a:srgbClr val="0099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Nikosh" pitchFamily="2" charset="0"/>
                <a:cs typeface="Nikosh" pitchFamily="2" charset="0"/>
              </a:rPr>
              <a:t>সফলতার</a:t>
            </a:r>
            <a:r>
              <a:rPr lang="en-US" sz="3600" b="1" dirty="0" smtClean="0">
                <a:solidFill>
                  <a:srgbClr val="0099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Nikosh" pitchFamily="2" charset="0"/>
                <a:cs typeface="Nikosh" pitchFamily="2" charset="0"/>
              </a:rPr>
              <a:t>সাথে</a:t>
            </a:r>
            <a:r>
              <a:rPr lang="en-US" sz="3600" b="1" dirty="0" smtClean="0">
                <a:solidFill>
                  <a:srgbClr val="0099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Nikosh" pitchFamily="2" charset="0"/>
                <a:cs typeface="Nikosh" pitchFamily="2" charset="0"/>
              </a:rPr>
              <a:t>দুর্নীতি</a:t>
            </a:r>
            <a:r>
              <a:rPr lang="en-US" sz="3600" b="1" dirty="0" smtClean="0">
                <a:solidFill>
                  <a:srgbClr val="0099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Nikosh" pitchFamily="2" charset="0"/>
                <a:cs typeface="Nikosh" pitchFamily="2" charset="0"/>
              </a:rPr>
              <a:t>প্রতিরোধ</a:t>
            </a:r>
            <a:r>
              <a:rPr lang="en-US" sz="3600" b="1" dirty="0" smtClean="0">
                <a:solidFill>
                  <a:srgbClr val="0099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Nikosh" pitchFamily="2" charset="0"/>
                <a:cs typeface="Nikosh" pitchFamily="2" charset="0"/>
              </a:rPr>
              <a:t>এবং</a:t>
            </a:r>
            <a:r>
              <a:rPr lang="en-US" sz="3600" b="1" dirty="0" smtClean="0">
                <a:solidFill>
                  <a:srgbClr val="0099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Nikosh" pitchFamily="2" charset="0"/>
                <a:cs typeface="Nikosh" pitchFamily="2" charset="0"/>
              </a:rPr>
              <a:t>শুদ্ধাচার</a:t>
            </a:r>
            <a:r>
              <a:rPr lang="en-US" sz="3600" b="1" dirty="0" smtClean="0">
                <a:solidFill>
                  <a:srgbClr val="0099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009900"/>
                </a:solidFill>
                <a:latin typeface="Nikosh" pitchFamily="2" charset="0"/>
                <a:cs typeface="Nikosh" pitchFamily="2" charset="0"/>
              </a:rPr>
              <a:t>প্রতিষ্ঠা</a:t>
            </a:r>
            <a:r>
              <a:rPr lang="en-US" sz="3600" b="1" dirty="0" smtClean="0">
                <a:solidFill>
                  <a:srgbClr val="009900"/>
                </a:solidFill>
                <a:latin typeface="Nikosh" pitchFamily="2" charset="0"/>
                <a:cs typeface="Nikosh" pitchFamily="2" charset="0"/>
              </a:rPr>
              <a:t> ।</a:t>
            </a:r>
            <a:endParaRPr lang="en-US" sz="3600" b="1" dirty="0">
              <a:solidFill>
                <a:srgbClr val="0099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শুদ্ধাচার</a:t>
            </a:r>
            <a:r>
              <a:rPr lang="en-US" dirty="0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কৌশল</a:t>
            </a:r>
            <a:r>
              <a:rPr lang="en-US" dirty="0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বাস্তবায়নে</a:t>
            </a:r>
            <a:r>
              <a:rPr lang="en-US" dirty="0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চিহ্নিত</a:t>
            </a:r>
            <a:r>
              <a:rPr lang="en-US" dirty="0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58083D"/>
                </a:solidFill>
                <a:latin typeface="Nikosh" pitchFamily="2" charset="0"/>
                <a:cs typeface="Nikosh" pitchFamily="2" charset="0"/>
              </a:rPr>
              <a:t>প্রতিষ্ঠান</a:t>
            </a:r>
            <a:endParaRPr lang="en-US" dirty="0">
              <a:solidFill>
                <a:srgbClr val="58083D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009900"/>
                </a:solidFill>
                <a:latin typeface="Nikosh" pitchFamily="2" charset="0"/>
                <a:cs typeface="Nikosh" pitchFamily="2" charset="0"/>
              </a:rPr>
              <a:t>	</a:t>
            </a:r>
            <a:r>
              <a:rPr lang="en-US" sz="3800" b="1" dirty="0" err="1" smtClean="0">
                <a:solidFill>
                  <a:srgbClr val="009900"/>
                </a:solidFill>
                <a:latin typeface="Nikosh" pitchFamily="2" charset="0"/>
                <a:cs typeface="Nikosh" pitchFamily="2" charset="0"/>
              </a:rPr>
              <a:t>রাষ্ট্রীয়</a:t>
            </a:r>
            <a:r>
              <a:rPr lang="en-US" sz="3800" b="1" dirty="0" smtClean="0">
                <a:solidFill>
                  <a:srgbClr val="0099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800" b="1" dirty="0" err="1" smtClean="0">
                <a:solidFill>
                  <a:srgbClr val="009900"/>
                </a:solidFill>
                <a:latin typeface="Nikosh" pitchFamily="2" charset="0"/>
                <a:cs typeface="Nikosh" pitchFamily="2" charset="0"/>
              </a:rPr>
              <a:t>প্রতিষ্ঠান</a:t>
            </a:r>
            <a:endParaRPr lang="en-US" b="1" dirty="0">
              <a:solidFill>
                <a:srgbClr val="009900"/>
              </a:solidFill>
              <a:latin typeface="Nikosh" pitchFamily="2" charset="0"/>
              <a:cs typeface="Nikosh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নির্বাহী</a:t>
            </a:r>
            <a:r>
              <a:rPr lang="en-US" dirty="0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বিভাগ</a:t>
            </a:r>
            <a:r>
              <a:rPr lang="en-US" dirty="0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dirty="0" err="1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জনপ্রশাসন</a:t>
            </a:r>
            <a:endParaRPr lang="en-US" dirty="0" smtClean="0">
              <a:solidFill>
                <a:srgbClr val="006600"/>
              </a:solidFill>
              <a:latin typeface="Nikosh" pitchFamily="2" charset="0"/>
              <a:cs typeface="Nikosh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জাতীয়</a:t>
            </a:r>
            <a:r>
              <a:rPr lang="en-US" dirty="0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সংসদ</a:t>
            </a:r>
            <a:endParaRPr lang="en-US" dirty="0" smtClean="0">
              <a:solidFill>
                <a:srgbClr val="006600"/>
              </a:solidFill>
              <a:latin typeface="Nikosh" pitchFamily="2" charset="0"/>
              <a:cs typeface="Nikosh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বিচার</a:t>
            </a:r>
            <a:r>
              <a:rPr lang="en-US" dirty="0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বিভাগ</a:t>
            </a:r>
            <a:endParaRPr lang="en-US" dirty="0" smtClean="0">
              <a:solidFill>
                <a:srgbClr val="006600"/>
              </a:solidFill>
              <a:latin typeface="Nikosh" pitchFamily="2" charset="0"/>
              <a:cs typeface="Nikosh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নির্বাচন</a:t>
            </a:r>
            <a:r>
              <a:rPr lang="en-US" dirty="0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কমিশন</a:t>
            </a:r>
            <a:endParaRPr lang="en-US" dirty="0" smtClean="0">
              <a:solidFill>
                <a:srgbClr val="006600"/>
              </a:solidFill>
              <a:latin typeface="Nikosh" pitchFamily="2" charset="0"/>
              <a:cs typeface="Nikosh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অ্যাটর্নি</a:t>
            </a:r>
            <a:r>
              <a:rPr lang="en-US" dirty="0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জেনারেল</a:t>
            </a:r>
            <a:endParaRPr lang="en-US" dirty="0" smtClean="0">
              <a:solidFill>
                <a:srgbClr val="006600"/>
              </a:solidFill>
              <a:latin typeface="Nikosh" pitchFamily="2" charset="0"/>
              <a:cs typeface="Nikosh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সরকারি</a:t>
            </a:r>
            <a:r>
              <a:rPr lang="en-US" dirty="0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কর্ম</a:t>
            </a:r>
            <a:r>
              <a:rPr lang="en-US" dirty="0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কমিশন</a:t>
            </a:r>
            <a:endParaRPr lang="en-US" dirty="0" smtClean="0">
              <a:solidFill>
                <a:srgbClr val="006600"/>
              </a:solidFill>
              <a:latin typeface="Nikosh" pitchFamily="2" charset="0"/>
              <a:cs typeface="Nikosh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মহা</a:t>
            </a:r>
            <a:r>
              <a:rPr lang="en-US" dirty="0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হিসাব-নিরীক্ষক</a:t>
            </a:r>
            <a:r>
              <a:rPr lang="en-US" dirty="0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dirty="0" err="1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নিয়ন্ত্রকের</a:t>
            </a:r>
            <a:r>
              <a:rPr lang="en-US" dirty="0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কার্যালয়</a:t>
            </a:r>
            <a:endParaRPr lang="en-US" dirty="0" smtClean="0">
              <a:solidFill>
                <a:srgbClr val="006600"/>
              </a:solidFill>
              <a:latin typeface="Nikosh" pitchFamily="2" charset="0"/>
              <a:cs typeface="Nikosh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ন্যয়পাল</a:t>
            </a:r>
            <a:endParaRPr lang="en-US" dirty="0" smtClean="0">
              <a:solidFill>
                <a:srgbClr val="006600"/>
              </a:solidFill>
              <a:latin typeface="Nikosh" pitchFamily="2" charset="0"/>
              <a:cs typeface="Nikosh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দুর্নীতি</a:t>
            </a:r>
            <a:r>
              <a:rPr lang="en-US" dirty="0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দমন</a:t>
            </a:r>
            <a:r>
              <a:rPr lang="en-US" dirty="0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কমিশন</a:t>
            </a:r>
            <a:endParaRPr lang="en-US" dirty="0" smtClean="0">
              <a:solidFill>
                <a:srgbClr val="006600"/>
              </a:solidFill>
              <a:latin typeface="Nikosh" pitchFamily="2" charset="0"/>
              <a:cs typeface="Nikosh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স্থানীয়</a:t>
            </a:r>
            <a:r>
              <a:rPr lang="en-US" dirty="0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Nikosh" pitchFamily="2" charset="0"/>
                <a:cs typeface="Nikosh" pitchFamily="2" charset="0"/>
              </a:rPr>
              <a:t>সরকার</a:t>
            </a:r>
            <a:endParaRPr lang="en-US" dirty="0" smtClean="0">
              <a:solidFill>
                <a:srgbClr val="006600"/>
              </a:solidFill>
              <a:latin typeface="Nikosh" pitchFamily="2" charset="0"/>
              <a:cs typeface="Nikosh" pitchFamily="2" charset="0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800" dirty="0" smtClean="0">
                <a:solidFill>
                  <a:srgbClr val="3366CC"/>
                </a:solidFill>
                <a:latin typeface="Nikosh" pitchFamily="2" charset="0"/>
                <a:cs typeface="Nikosh" pitchFamily="2" charset="0"/>
              </a:rPr>
              <a:t>	</a:t>
            </a:r>
            <a:r>
              <a:rPr lang="en-US" sz="3800" b="1" dirty="0" err="1" smtClean="0">
                <a:solidFill>
                  <a:srgbClr val="3366CC"/>
                </a:solidFill>
                <a:latin typeface="Nikosh" pitchFamily="2" charset="0"/>
                <a:cs typeface="Nikosh" pitchFamily="2" charset="0"/>
              </a:rPr>
              <a:t>অরাষ্ট্রীয়</a:t>
            </a:r>
            <a:r>
              <a:rPr lang="en-US" sz="3800" b="1" dirty="0" smtClean="0">
                <a:solidFill>
                  <a:srgbClr val="3366CC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800" b="1" dirty="0" err="1" smtClean="0">
                <a:solidFill>
                  <a:srgbClr val="3366CC"/>
                </a:solidFill>
                <a:latin typeface="Nikosh" pitchFamily="2" charset="0"/>
                <a:cs typeface="Nikosh" pitchFamily="2" charset="0"/>
              </a:rPr>
              <a:t>প্রতিষ্ঠান</a:t>
            </a:r>
            <a:endParaRPr lang="en-US" sz="3800" b="1" dirty="0" smtClean="0">
              <a:solidFill>
                <a:srgbClr val="3366CC"/>
              </a:solidFill>
              <a:latin typeface="Nikosh" pitchFamily="2" charset="0"/>
              <a:cs typeface="Nikosh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3366CC"/>
                </a:solidFill>
                <a:latin typeface="Nikosh" pitchFamily="2" charset="0"/>
                <a:cs typeface="Nikosh" pitchFamily="2" charset="0"/>
              </a:rPr>
              <a:t>রাজনৈতিক</a:t>
            </a:r>
            <a:r>
              <a:rPr lang="en-US" dirty="0" smtClean="0">
                <a:solidFill>
                  <a:srgbClr val="3366CC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3366CC"/>
                </a:solidFill>
                <a:latin typeface="Nikosh" pitchFamily="2" charset="0"/>
                <a:cs typeface="Nikosh" pitchFamily="2" charset="0"/>
              </a:rPr>
              <a:t>দল</a:t>
            </a:r>
            <a:endParaRPr lang="en-US" dirty="0" smtClean="0">
              <a:solidFill>
                <a:srgbClr val="3366CC"/>
              </a:solidFill>
              <a:latin typeface="Nikosh" pitchFamily="2" charset="0"/>
              <a:cs typeface="Nikosh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3366CC"/>
                </a:solidFill>
                <a:latin typeface="Nikosh" pitchFamily="2" charset="0"/>
                <a:cs typeface="Nikosh" pitchFamily="2" charset="0"/>
              </a:rPr>
              <a:t>বেসরকারি</a:t>
            </a:r>
            <a:r>
              <a:rPr lang="en-US" dirty="0" smtClean="0">
                <a:solidFill>
                  <a:srgbClr val="3366CC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3366CC"/>
                </a:solidFill>
                <a:latin typeface="Nikosh" pitchFamily="2" charset="0"/>
                <a:cs typeface="Nikosh" pitchFamily="2" charset="0"/>
              </a:rPr>
              <a:t>খাতের</a:t>
            </a:r>
            <a:r>
              <a:rPr lang="en-US" dirty="0" smtClean="0">
                <a:solidFill>
                  <a:srgbClr val="3366CC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3366CC"/>
                </a:solidFill>
                <a:latin typeface="Nikosh" pitchFamily="2" charset="0"/>
                <a:cs typeface="Nikosh" pitchFamily="2" charset="0"/>
              </a:rPr>
              <a:t>শিল্প</a:t>
            </a:r>
            <a:r>
              <a:rPr lang="en-US" dirty="0" smtClean="0">
                <a:solidFill>
                  <a:srgbClr val="3366CC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dirty="0" err="1" smtClean="0">
                <a:solidFill>
                  <a:srgbClr val="3366CC"/>
                </a:solidFill>
                <a:latin typeface="Nikosh" pitchFamily="2" charset="0"/>
                <a:cs typeface="Nikosh" pitchFamily="2" charset="0"/>
              </a:rPr>
              <a:t>বাণিজ্যিক</a:t>
            </a:r>
            <a:r>
              <a:rPr lang="en-US" dirty="0" smtClean="0">
                <a:solidFill>
                  <a:srgbClr val="3366CC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3366CC"/>
                </a:solidFill>
                <a:latin typeface="Nikosh" pitchFamily="2" charset="0"/>
                <a:cs typeface="Nikosh" pitchFamily="2" charset="0"/>
              </a:rPr>
              <a:t>প্রতিষ্ঠান</a:t>
            </a:r>
            <a:endParaRPr lang="en-US" dirty="0" smtClean="0">
              <a:solidFill>
                <a:srgbClr val="3366CC"/>
              </a:solidFill>
              <a:latin typeface="Nikosh" pitchFamily="2" charset="0"/>
              <a:cs typeface="Nikosh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3366CC"/>
                </a:solidFill>
                <a:latin typeface="Nikosh" pitchFamily="2" charset="0"/>
                <a:cs typeface="Nikosh" pitchFamily="2" charset="0"/>
              </a:rPr>
              <a:t>এনজিও</a:t>
            </a:r>
            <a:r>
              <a:rPr lang="en-US" dirty="0" smtClean="0">
                <a:solidFill>
                  <a:srgbClr val="3366CC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dirty="0" err="1" smtClean="0">
                <a:solidFill>
                  <a:srgbClr val="3366CC"/>
                </a:solidFill>
                <a:latin typeface="Nikosh" pitchFamily="2" charset="0"/>
                <a:cs typeface="Nikosh" pitchFamily="2" charset="0"/>
              </a:rPr>
              <a:t>সুশীল</a:t>
            </a:r>
            <a:r>
              <a:rPr lang="en-US" dirty="0" smtClean="0">
                <a:solidFill>
                  <a:srgbClr val="3366CC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3366CC"/>
                </a:solidFill>
                <a:latin typeface="Nikosh" pitchFamily="2" charset="0"/>
                <a:cs typeface="Nikosh" pitchFamily="2" charset="0"/>
              </a:rPr>
              <a:t>সমাজ</a:t>
            </a:r>
            <a:endParaRPr lang="en-US" dirty="0" smtClean="0">
              <a:solidFill>
                <a:srgbClr val="3366CC"/>
              </a:solidFill>
              <a:latin typeface="Nikosh" pitchFamily="2" charset="0"/>
              <a:cs typeface="Nikosh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3366CC"/>
                </a:solidFill>
                <a:latin typeface="Nikosh" pitchFamily="2" charset="0"/>
                <a:cs typeface="Nikosh" pitchFamily="2" charset="0"/>
              </a:rPr>
              <a:t>পরিবার</a:t>
            </a:r>
            <a:endParaRPr lang="en-US" dirty="0" smtClean="0">
              <a:solidFill>
                <a:srgbClr val="3366CC"/>
              </a:solidFill>
              <a:latin typeface="Nikosh" pitchFamily="2" charset="0"/>
              <a:cs typeface="Nikosh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3366CC"/>
                </a:solidFill>
                <a:latin typeface="Nikosh" pitchFamily="2" charset="0"/>
                <a:cs typeface="Nikosh" pitchFamily="2" charset="0"/>
              </a:rPr>
              <a:t>শিক্ষা</a:t>
            </a:r>
            <a:r>
              <a:rPr lang="en-US" dirty="0" smtClean="0">
                <a:solidFill>
                  <a:srgbClr val="3366CC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3366CC"/>
                </a:solidFill>
                <a:latin typeface="Nikosh" pitchFamily="2" charset="0"/>
                <a:cs typeface="Nikosh" pitchFamily="2" charset="0"/>
              </a:rPr>
              <a:t>প্রতিষ্ঠান</a:t>
            </a:r>
            <a:endParaRPr lang="en-US" dirty="0" smtClean="0">
              <a:solidFill>
                <a:srgbClr val="3366CC"/>
              </a:solidFill>
              <a:latin typeface="Nikosh" pitchFamily="2" charset="0"/>
              <a:cs typeface="Nikosh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3366CC"/>
                </a:solidFill>
                <a:latin typeface="Nikosh" pitchFamily="2" charset="0"/>
                <a:cs typeface="Nikosh" pitchFamily="2" charset="0"/>
              </a:rPr>
              <a:t>গণমাধ্যম</a:t>
            </a:r>
            <a:endParaRPr lang="en-US" dirty="0">
              <a:solidFill>
                <a:srgbClr val="3366CC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234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জাতীয় শুদ্ধাচার কৌশল বাস্তবায়ন</vt:lpstr>
      <vt:lpstr>Slide 2</vt:lpstr>
      <vt:lpstr>Slide 3</vt:lpstr>
      <vt:lpstr>Slide 4</vt:lpstr>
      <vt:lpstr>Slide 5</vt:lpstr>
      <vt:lpstr>Slide 6</vt:lpstr>
      <vt:lpstr>বাংলাদেশের সংবিধান ও শুদ্ধাচার</vt:lpstr>
      <vt:lpstr>সরকারের মূল নীতি</vt:lpstr>
      <vt:lpstr>শুদ্ধাচার কৌশল বাস্তবায়নে চিহ্নিত প্রতিষ্ঠান</vt:lpstr>
      <vt:lpstr>শুদ্ধাচার বাস্তবায়নে সরকারের রূপকল্প ও অভিলক্ষ্য</vt:lpstr>
      <vt:lpstr>শুদ্ধাচার কৌশল বাস্তবায়নে বস্ত্র ও পাট মন্ত্রণালয়ে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জাতীয় শুদ্ধাচার কৌশল বাস্তবায়ন</dc:title>
  <dc:creator>User</dc:creator>
  <cp:lastModifiedBy>HP</cp:lastModifiedBy>
  <cp:revision>62</cp:revision>
  <dcterms:created xsi:type="dcterms:W3CDTF">2016-01-25T03:26:18Z</dcterms:created>
  <dcterms:modified xsi:type="dcterms:W3CDTF">2018-06-10T08:11:38Z</dcterms:modified>
</cp:coreProperties>
</file>